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2B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1338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Calibri"/>
              </a:rPr>
              <a:t>GREATER BERBERA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783080"/>
            <a:ext cx="113385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>
                <a:solidFill>
                  <a:srgbClr val="D4A017"/>
                </a:solidFill>
                <a:latin typeface="Calibri"/>
              </a:rPr>
              <a:t>FROM NEIGHBOURHOOD TO NATION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" y="2651760"/>
            <a:ext cx="11274552" cy="0"/>
          </a:xfrm>
          <a:prstGeom prst="line">
            <a:avLst/>
          </a:prstGeom>
          <a:ln w="19050">
            <a:solidFill>
              <a:srgbClr val="007A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2834640"/>
            <a:ext cx="8686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F5F5F0"/>
                </a:solidFill>
                <a:latin typeface="Calibri"/>
              </a:rPr>
              <a:t>A transformation that begins with a promenade and ends with a programme.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566160"/>
            <a:ext cx="2103120" cy="228600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36576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6052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Town
Beautification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3566160"/>
            <a:ext cx="2103120" cy="228600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98648" y="36576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98648" y="416052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Urban
Structure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20640" y="3566160"/>
            <a:ext cx="2103120" cy="22860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0368" y="36576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0368" y="416052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Corridor
Infrastructure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52359" y="3566160"/>
            <a:ext cx="2103120" cy="228600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62087" y="36576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2087" y="416052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Economic
Engine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784080" y="3566160"/>
            <a:ext cx="2103120" cy="22860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893808" y="3657600"/>
            <a:ext cx="594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93808" y="416052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Calibri"/>
              </a:rPr>
              <a:t>DFI
Programme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217920"/>
            <a:ext cx="7772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002B5C"/>
                </a:solidFill>
                <a:latin typeface="Calibri"/>
              </a:rPr>
              <a:t>Pre-Feasibility Level  ·  October 2026  ·  Berbera Physical Planning Team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6217920"/>
            <a:ext cx="3474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D4A017"/>
                </a:solidFill>
                <a:latin typeface="Calibri"/>
              </a:rPr>
              <a:t>🌐  berbera.dev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01  TOWN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Berbera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A coastal town of 240,000 — with untapped potential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25880"/>
            <a:ext cx="2468880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1325880"/>
            <a:ext cx="64008" cy="16002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0352" y="1399032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444444"/>
                </a:solidFill>
                <a:latin typeface="Calibri"/>
              </a:rPr>
              <a:t>Population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673352"/>
            <a:ext cx="2194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02B5C"/>
                </a:solidFill>
                <a:latin typeface="Calibri"/>
              </a:rPr>
              <a:t>240,000
(2026 est.)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2377440"/>
            <a:ext cx="2194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Calibri"/>
              </a:rPr>
              <a:t>  450,000 by 2040 at current growth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08960" y="1325880"/>
            <a:ext cx="2468880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108960" y="1325880"/>
            <a:ext cx="64008" cy="16002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73552" y="1399032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444444"/>
                </a:solidFill>
                <a:latin typeface="Calibri"/>
              </a:rPr>
              <a:t>Water supply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3552" y="1673352"/>
            <a:ext cx="2194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C0392B"/>
                </a:solidFill>
                <a:latin typeface="Calibri"/>
              </a:rPr>
              <a:t>Intermittent
6–10 hrs/day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73552" y="2377440"/>
            <a:ext cx="2194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Calibri"/>
              </a:rPr>
              <a:t>  No reticulated network, trucked water USD 12/m³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5760" y="3063239"/>
            <a:ext cx="2468880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5760" y="3063239"/>
            <a:ext cx="64008" cy="16002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0352" y="3136391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444444"/>
                </a:solidFill>
                <a:latin typeface="Calibri"/>
              </a:rPr>
              <a:t>Power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3410711"/>
            <a:ext cx="2194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E67E22"/>
                </a:solidFill>
                <a:latin typeface="Calibri"/>
              </a:rPr>
              <a:t>30–50%
coverage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0352" y="4114799"/>
            <a:ext cx="2194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Calibri"/>
              </a:rPr>
              <a:t>  Diesel generators; load-shedding daily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08960" y="3063239"/>
            <a:ext cx="2468880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108960" y="3063239"/>
            <a:ext cx="64008" cy="16002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273552" y="3136391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444444"/>
                </a:solidFill>
                <a:latin typeface="Calibri"/>
              </a:rPr>
              <a:t>Roads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3552" y="3410711"/>
            <a:ext cx="2194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E67E22"/>
                </a:solidFill>
                <a:latin typeface="Calibri"/>
              </a:rPr>
              <a:t>18 km
paved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73552" y="4114799"/>
            <a:ext cx="2194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Calibri"/>
              </a:rPr>
              <a:t>  Majority unpaved, no storm drainage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4800600"/>
            <a:ext cx="2468880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5760" y="4800600"/>
            <a:ext cx="64008" cy="16002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30352" y="4873752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444444"/>
                </a:solidFill>
                <a:latin typeface="Calibri"/>
              </a:rPr>
              <a:t>Wastewater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5148072"/>
            <a:ext cx="2194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C0392B"/>
                </a:solidFill>
                <a:latin typeface="Calibri"/>
              </a:rPr>
              <a:t>Open
drainage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" y="5852160"/>
            <a:ext cx="2194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Calibri"/>
              </a:rPr>
              <a:t>  No sewerage; coastal pollution risk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108960" y="4800600"/>
            <a:ext cx="2468880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108960" y="4800600"/>
            <a:ext cx="64008" cy="160020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73552" y="4873752"/>
            <a:ext cx="2194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444444"/>
                </a:solidFill>
                <a:latin typeface="Calibri"/>
              </a:rPr>
              <a:t>Urban form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73552" y="5148072"/>
            <a:ext cx="2194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444444"/>
                </a:solidFill>
                <a:latin typeface="Calibri"/>
              </a:rPr>
              <a:t>Organic
growth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73552" y="5852160"/>
            <a:ext cx="21945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Calibri"/>
              </a:rPr>
              <a:t>  No enforced zoning, informal settlement expanding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52160" y="1325880"/>
            <a:ext cx="603504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0" y="146304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02B5C"/>
                </a:solidFill>
                <a:latin typeface="Calibri"/>
              </a:rPr>
              <a:t>The starting point — and the opportunity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35040" y="1920240"/>
            <a:ext cx="557784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>Berbera has a functioning port, a historic Old Town, and a loyal population.</a:t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>The Gulf of Aden coastline is one of the most beautiful in the Horn of Africa — undeveloped.</a:t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>The gaps are infrastructure gaps — not cultural or social ones.</a:t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>Citizens are already building. They need a framework to build within.</a:t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>Beautification is not cosmetic. It signals intent, builds pride,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666666"/>
                </a:solidFill>
                <a:latin typeface="Calibri"/>
              </a:rPr>
              <a:t>and creates the conditions for private investment to follow.</a:t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250">
                <a:solidFill>
                  <a:srgbClr val="444444"/>
                </a:solidFill>
                <a:latin typeface="Calibri"/>
              </a:rPr>
              <a:t>This presentation begins with what can be seen in three years,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666666"/>
                </a:solidFill>
                <a:latin typeface="Calibri"/>
              </a:rPr>
              <a:t>and ends with what can be built in thirty.</a:t>
            </a:r>
          </a:p>
        </p:txBody>
      </p:sp>
      <p:pic>
        <p:nvPicPr>
          <p:cNvPr id="40" name="Picture 39" descr="building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188720"/>
            <a:ext cx="4297680" cy="306977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01  BEAUTIFICATION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Immediate Urban Beautification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Years 1–3: visible, affordable, transformative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" y="1280160"/>
            <a:ext cx="3749039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20040" y="1280160"/>
            <a:ext cx="3749039" cy="384048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9768" y="1335024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WATERFRONT PROMENADE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4680" y="1335024"/>
            <a:ext cx="804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USD 4.2M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" y="1719072"/>
            <a:ext cx="3520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007A87"/>
                </a:solidFill>
                <a:latin typeface="Calibri"/>
              </a:rPr>
              <a:t>3.2 km · Gulf of Aden seafront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768" y="1993392"/>
            <a:ext cx="3520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Paved pedestrian boardwalk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Shade structures + seating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Fishing jetty upgrades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Night lighting (solar)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Planted coastal buffer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51959" y="1280160"/>
            <a:ext cx="3749039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51959" y="1280160"/>
            <a:ext cx="3749039" cy="384048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61687" y="1335024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OLD TOWN REGENERATION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599" y="1335024"/>
            <a:ext cx="804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USD 3.1M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1687" y="1719072"/>
            <a:ext cx="3520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E86A4A"/>
                </a:solidFill>
                <a:latin typeface="Calibri"/>
              </a:rPr>
              <a:t>Historic quarter · 28 ha core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1687" y="1993392"/>
            <a:ext cx="3520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Heritage facade restoration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Cobblestone laneways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Pedestrianised market street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Signage + wayfinding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Public art programme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83879" y="3931920"/>
            <a:ext cx="3749039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83879" y="3931920"/>
            <a:ext cx="3749039" cy="384048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93607" y="3986784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STREET TREE PROGRAMME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18519" y="3986784"/>
            <a:ext cx="804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USD 1.8M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93607" y="4370832"/>
            <a:ext cx="3520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2D7D46"/>
                </a:solidFill>
                <a:latin typeface="Calibri"/>
              </a:rPr>
              <a:t>14 primary streets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3607" y="4645152"/>
            <a:ext cx="3520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6,000 shade trees (neem, acacia)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Raised tree pits + irrigation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Median planting on main roads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Roundabout landscaping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Community nursery (50 jobs)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0040" y="3931920"/>
            <a:ext cx="3749039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20040" y="3931920"/>
            <a:ext cx="3749039" cy="38404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9768" y="3986784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PUBLIC SQUARES &amp; PARKS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54680" y="3986784"/>
            <a:ext cx="804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USD 2.6M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9768" y="4370832"/>
            <a:ext cx="3520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D4A017"/>
                </a:solidFill>
                <a:latin typeface="Calibri"/>
              </a:rPr>
              <a:t>7 neighbourhood squares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9768" y="4645152"/>
            <a:ext cx="3520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Hard + soft landscaping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Children's play equipment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Covered market upgrades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Berbera Central Square (flagship)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Sport courts × 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51959" y="6583679"/>
            <a:ext cx="3749039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251959" y="6583679"/>
            <a:ext cx="3749039" cy="384048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361687" y="6638543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STREET LIGHTING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86599" y="6638543"/>
            <a:ext cx="804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USD 5.8M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61687" y="7022591"/>
            <a:ext cx="3520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002B5C"/>
                </a:solidFill>
                <a:latin typeface="Calibri"/>
              </a:rPr>
              <a:t>Full town coverage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61687" y="7296911"/>
            <a:ext cx="3520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2,400 solar LED streetlights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Old Town heritage lanterns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100% renewable — zero cost/yr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Safety on port access roads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Phased 18-month installation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83879" y="6583679"/>
            <a:ext cx="3749039" cy="2423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183879" y="6583679"/>
            <a:ext cx="3749039" cy="384048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93607" y="6638543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alibri"/>
              </a:rPr>
              <a:t>COASTAL CLEAN-UP &amp; DRAINAGE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018519" y="6638543"/>
            <a:ext cx="804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USD 3.4M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93607" y="7022591"/>
            <a:ext cx="3520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007A87"/>
                </a:solidFill>
                <a:latin typeface="Calibri"/>
              </a:rPr>
              <a:t>Storm drainage + waste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93607" y="7296911"/>
            <a:ext cx="3520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Storm drain lining: 22 km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Coastal waste collection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Shoreline revegetation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4 community recycling hubs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Beach maintenance programme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760" y="6537960"/>
            <a:ext cx="114300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E86A4A"/>
                </a:solidFill>
                <a:latin typeface="Calibri"/>
              </a:rPr>
              <a:t>Total immediate beautification programme: USD 20.9M  ·  Implementation: 18–36 months  ·  Jobs during construction: 1,200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02  URBAN 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Berbera Urban Structure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Zoning framework · Land use · Growth corridors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280160"/>
            <a:ext cx="5852160" cy="5303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89888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2B5C"/>
                </a:solidFill>
                <a:latin typeface="Calibri"/>
              </a:rPr>
              <a:t>BERBERA URBAN ZONES — SCHEMATIC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1828800"/>
            <a:ext cx="5760720" cy="365760"/>
          </a:xfrm>
          <a:prstGeom prst="rect">
            <a:avLst/>
          </a:prstGeom>
          <a:solidFill>
            <a:srgbClr val="A8D8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874519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002B5C"/>
                </a:solidFill>
                <a:latin typeface="Calibri"/>
              </a:rPr>
              <a:t>Gulf of Aden coastline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286000"/>
            <a:ext cx="201168" cy="4114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2322576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Z1 · WATERFRONT PROMENADE &amp; TOURISM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2514600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hospitality, reefer, heritage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" y="2798064"/>
            <a:ext cx="201168" cy="41148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3232" y="2834640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Z2 · OLD TOWN CONSERVATION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3026664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max 2 floors, heritage overlay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" y="3310128"/>
            <a:ext cx="201168" cy="4114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" y="3346704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Z3 · MIXED-USE CENTRE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3538728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commercial, retail, civic (max FAR 2.5)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3822192"/>
            <a:ext cx="201168" cy="4114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3232" y="3858768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Z4 · RESIDENTIAL LOW-DENSITY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4050792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compound housing, 1–2 floors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1480" y="4334256"/>
            <a:ext cx="201168" cy="411480"/>
          </a:xfrm>
          <a:prstGeom prst="rect">
            <a:avLst/>
          </a:prstGeom>
          <a:solidFill>
            <a:srgbClr val="5C7A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13232" y="4370832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Z5 · RESIDENTIAL MEDIUM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4562856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apartments, max 5 floors, green courts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4846320"/>
            <a:ext cx="201168" cy="41148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13232" y="4882896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Z6 · BEZ INDUSTRIAL BUFFER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" y="5074920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logistics, light industry, setback 100m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" y="5358384"/>
            <a:ext cx="201168" cy="41148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" y="5394960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Z7 · URBAN GROWTH RESERVE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232" y="5586984"/>
            <a:ext cx="5303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>
                <a:solidFill>
                  <a:srgbClr val="777777"/>
                </a:solidFill>
                <a:latin typeface="Calibri"/>
              </a:rPr>
              <a:t>future phases 2–3, controlled release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0" y="1280160"/>
            <a:ext cx="5486400" cy="2377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37960" y="1371600"/>
            <a:ext cx="5212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alibri"/>
              </a:rPr>
              <a:t>DESIGN PRINCIPLES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7960" y="1783080"/>
            <a:ext cx="521208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150">
                <a:solidFill>
                  <a:srgbClr val="FFFFFF"/>
                </a:solidFill>
                <a:latin typeface="Calibri"/>
              </a:rPr>
              <a:t>Climate-responsive: shade, ventilation, solar orientation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FFFFFF"/>
                </a:solidFill>
                <a:latin typeface="Calibri"/>
              </a:rPr>
              <a:t>Walkable: no plot &gt;500m from a public green space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FFFFFF"/>
                </a:solidFill>
                <a:latin typeface="Calibri"/>
              </a:rPr>
              <a:t>Heritage-sensitive: Old Town overlay preserves scale + character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FFFFFF"/>
                </a:solidFill>
                <a:latin typeface="Calibri"/>
              </a:rPr>
              <a:t>Flood-resilient: +1m freeboard on coastal edge (IPCC AR6)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FFFFFF"/>
                </a:solidFill>
                <a:latin typeface="Calibri"/>
              </a:rPr>
              <a:t>Mixed-income: 20% affordable housing quota in all new zones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0" y="3749039"/>
            <a:ext cx="548640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37960" y="3840480"/>
            <a:ext cx="52120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02B5C"/>
                </a:solidFill>
                <a:latin typeface="Calibri"/>
              </a:rPr>
              <a:t>PLAN COVERAGE AREAS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37960" y="4251960"/>
            <a:ext cx="3474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Berbera urban core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92640" y="4251960"/>
            <a:ext cx="2011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002B5C"/>
                </a:solidFill>
                <a:latin typeface="Calibri"/>
              </a:rPr>
              <a:t>2,840 ha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37960" y="4663440"/>
            <a:ext cx="3474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Port &amp; BEZ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92640" y="4663440"/>
            <a:ext cx="2011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444444"/>
                </a:solidFill>
                <a:latin typeface="Calibri"/>
              </a:rPr>
              <a:t>1,207 ha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37960" y="5074920"/>
            <a:ext cx="3474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Urban growth reserve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92640" y="5074920"/>
            <a:ext cx="2011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E67E22"/>
                </a:solidFill>
                <a:latin typeface="Calibri"/>
              </a:rPr>
              <a:t>4,200 ha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7960" y="5486400"/>
            <a:ext cx="3474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Green buffer / coastal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92640" y="5486400"/>
            <a:ext cx="2011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2D7D46"/>
                </a:solidFill>
                <a:latin typeface="Calibri"/>
              </a:rPr>
              <a:t>680 ha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37960" y="5897880"/>
            <a:ext cx="34747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44444"/>
                </a:solidFill>
                <a:latin typeface="Calibri"/>
              </a:rPr>
              <a:t>TOTAL planning area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692640" y="5897880"/>
            <a:ext cx="2011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solidFill>
                  <a:srgbClr val="007A87"/>
                </a:solidFill>
                <a:latin typeface="Calibri"/>
              </a:rPr>
              <a:t>8,927 ha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5760" y="6583680"/>
            <a:ext cx="11430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Structure plan covers Notebooks NB03 (Urban Design) · NB05 (Zoning) · NB08 (Structure Plan)</a:t>
            </a:r>
          </a:p>
        </p:txBody>
      </p:sp>
      <p:pic>
        <p:nvPicPr>
          <p:cNvPr id="48" name="Picture 47" descr="structure_plan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188720"/>
            <a:ext cx="4297680" cy="40179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02  PHASE 1 QUICK WINS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Phase 1: Neighbourhood Infrastructure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2026–2030 · USD 1.05B total · What citizens will experience first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25880"/>
            <a:ext cx="11430000" cy="41148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325880"/>
            <a:ext cx="2011680" cy="41148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3716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2026  Beautification begins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1325880"/>
            <a:ext cx="2011680" cy="4114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43200" y="13716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2027  First water connections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46320" y="1325880"/>
            <a:ext cx="2011680" cy="4114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937760" y="13716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2028  Solar grid live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40880" y="1325880"/>
            <a:ext cx="2011680" cy="4114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32320" y="13716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2029  BEZ Phase 1 opens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35440" y="1325880"/>
            <a:ext cx="2011680" cy="4114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0" y="13716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Calibri"/>
              </a:rPr>
              <a:t>2030  Old Town complete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" y="1874519"/>
            <a:ext cx="2194560" cy="4663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20040" y="1874519"/>
            <a:ext cx="2194560" cy="45720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9768" y="1947671"/>
            <a:ext cx="199339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💧 Water in every home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" y="2441447"/>
            <a:ext cx="199339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By end 2027, every household in Berbera urban area has 24-hour piped water.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Clean, affordable, metered. No more water trucks.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USD 0.55/m³ — 90% cheaper than trucked water today.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70048" y="1874519"/>
            <a:ext cx="2194560" cy="4663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670048" y="1874519"/>
            <a:ext cx="2194560" cy="4572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79776" y="1947671"/>
            <a:ext cx="199339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☀ Power on all day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79776" y="2441447"/>
            <a:ext cx="199339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By end 2028, Berbera runs on 100% solar electricity.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No more generator noise. No more load-shedding.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345 MW Phase 1 solar covers SWRO + city + industrial.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0055" y="1874519"/>
            <a:ext cx="2194560" cy="4663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20055" y="1874519"/>
            <a:ext cx="2194560" cy="45720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29783" y="1947671"/>
            <a:ext cx="199339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🌊 A seafront to be proud of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29783" y="2441447"/>
            <a:ext cx="199339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By end 2027, the Gulf of Aden waterfront is transformed.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3.2 km promenade, cafés, fishing jetties, night lighting.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The face of Berbera to the world.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70063" y="1874519"/>
            <a:ext cx="2194560" cy="4663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370063" y="1874519"/>
            <a:ext cx="2194560" cy="4572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79791" y="1947671"/>
            <a:ext cx="199339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🏛 Old Town restored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79791" y="2441447"/>
            <a:ext cx="199339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Heritage facades, pedestrian streets, covered markets.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Berbera's history becomes a tourism asset.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Direct revenue: USD 10M/yr tourism target by 2030.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720072" y="1874519"/>
            <a:ext cx="2194560" cy="4663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720072" y="1874519"/>
            <a:ext cx="2194560" cy="45720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829800" y="1947671"/>
            <a:ext cx="199339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Calibri"/>
              </a:rPr>
              <a:t>🏗 Jobs from day one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29800" y="2441447"/>
            <a:ext cx="1993392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1,200 construction jobs during beautification phase.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5,000 BEZ jobs by 2029. 15,000 direct by Phase 2.</a:t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300"/>
              </a:spcBef>
            </a:pPr>
            <a:r>
              <a:rPr sz="1050">
                <a:solidFill>
                  <a:srgbClr val="444444"/>
                </a:solidFill>
                <a:latin typeface="Calibri"/>
              </a:rPr>
              <a:t>Local procurement mandate: 60% of contracts local.</a:t>
            </a:r>
          </a:p>
        </p:txBody>
      </p:sp>
      <p:pic>
        <p:nvPicPr>
          <p:cNvPr id="38" name="Picture 37" descr="structure_plan_pha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188720"/>
            <a:ext cx="4297680" cy="32232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A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02  URBAN VISION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389120"/>
            <a:ext cx="12188952" cy="2468880"/>
          </a:xfrm>
          <a:prstGeom prst="rect">
            <a:avLst/>
          </a:prstGeom>
          <a:solidFill>
            <a:srgbClr val="004D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4206240"/>
            <a:ext cx="12188952" cy="27432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74320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Calibri"/>
              </a:rPr>
              <a:t>BERBERA WATERFRONT — 2030 VISION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960120"/>
            <a:ext cx="10058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D4A017"/>
                </a:solidFill>
                <a:latin typeface="Calibri"/>
              </a:rPr>
              <a:t>The Gulf of Aden is the greatest public asset Berbera owns.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463040"/>
            <a:ext cx="12188952" cy="2743200"/>
          </a:xfrm>
          <a:prstGeom prst="rect">
            <a:avLst/>
          </a:prstGeom>
          <a:solidFill>
            <a:srgbClr val="1A4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3840480"/>
            <a:ext cx="12188952" cy="1645920"/>
          </a:xfrm>
          <a:prstGeom prst="rect">
            <a:avLst/>
          </a:prstGeom>
          <a:solidFill>
            <a:srgbClr val="006A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4114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>
                <a:solidFill>
                  <a:srgbClr val="A8D8EA"/>
                </a:solidFill>
                <a:latin typeface="Calibri"/>
              </a:rPr>
              <a:t>GULF  OF  ADEN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3520440"/>
            <a:ext cx="12188952" cy="347472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14800" y="3547872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002B5C"/>
                </a:solidFill>
                <a:latin typeface="Calibri"/>
              </a:rPr>
              <a:t>3.2 km PROMENADE — paved, lit, planted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926080"/>
            <a:ext cx="822960" cy="-267560403156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42316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Fishing
Jetty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11680" y="2560320"/>
            <a:ext cx="822960" cy="-234115308756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74520" y="205740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Café
Pavilion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74720" y="2286000"/>
            <a:ext cx="822960" cy="-209031487956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37560" y="178308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Heritage
Mosque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0" y="2377440"/>
            <a:ext cx="822960" cy="-217392761556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892040" y="187452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Community
Park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0" y="2468880"/>
            <a:ext cx="822960" cy="-225754035156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196596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Night
Market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38160" y="2286000"/>
            <a:ext cx="822960" cy="-209031487956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01000" y="178308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Cultural
Centre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692640" y="2468880"/>
            <a:ext cx="822960" cy="-225754035156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55480" y="196596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Hotel
Terrace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972800" y="2743200"/>
            <a:ext cx="822960" cy="-250837855956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835640" y="2240280"/>
            <a:ext cx="1097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Port
Gateway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5486400"/>
            <a:ext cx="12188952" cy="13716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7200" y="5532120"/>
            <a:ext cx="11247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sz="1200">
                <a:solidFill>
                  <a:srgbClr val="F5F5F0"/>
                </a:solidFill>
                <a:latin typeface="Calibri"/>
              </a:rPr>
              <a:t>Promenade (3.2 km)  ·  Heritage Old Town  ·  Fishing Jetties  ·  Night Market  ·  Cultural Centre  ·  Tourist Hotel (PPP)  ·  Solar Street Lighting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5943600"/>
            <a:ext cx="11247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sz="1100">
                <a:solidFill>
                  <a:srgbClr val="D4A017"/>
                </a:solidFill>
                <a:latin typeface="Calibri"/>
              </a:rPr>
              <a:t>Investment: USD 4.2M promenade + USD 3.1M Old Town  ·  Returns: USD 10M/yr tourism revenue by 2030  ·  1,200 construction jobs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03  THE CORRIDOR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Berbera–Sheikh–Burco Corridor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The urban transformation connects to a 320 km economic spine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280160"/>
            <a:ext cx="11247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02B5C"/>
                </a:solidFill>
                <a:latin typeface="Calibri"/>
              </a:rPr>
              <a:t>The beautified town is the anchor. The corridor is the engine.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320" y="1828800"/>
            <a:ext cx="54864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1920240"/>
            <a:ext cx="5212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CORRIDOR SCHEMATIC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" y="2286000"/>
            <a:ext cx="1005840" cy="3840480"/>
          </a:xfrm>
          <a:prstGeom prst="rect">
            <a:avLst/>
          </a:prstGeom>
          <a:solidFill>
            <a:srgbClr val="A8D8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4048" y="3931920"/>
            <a:ext cx="822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002B5C"/>
                </a:solidFill>
                <a:latin typeface="Calibri"/>
              </a:rPr>
              <a:t>Sea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2926080"/>
            <a:ext cx="1371600" cy="164592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17320" y="3017520"/>
            <a:ext cx="12801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Calibri"/>
              </a:rPr>
              <a:t>BERBERA
↑ Port, SWRO
  BEZ, City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88920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090672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92424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94176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995928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97680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99431" y="3547872"/>
            <a:ext cx="228600" cy="91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743200" y="3337560"/>
            <a:ext cx="20116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007A87"/>
                </a:solidFill>
                <a:latin typeface="Calibri"/>
              </a:rPr>
              <a:t>320 km pipeline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3630168"/>
            <a:ext cx="20116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444444"/>
                </a:solidFill>
                <a:latin typeface="Calibri"/>
              </a:rPr>
              <a:t>↑ 1,550 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74720" y="2286000"/>
            <a:ext cx="1371600" cy="146304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2377440"/>
            <a:ext cx="12801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Calibri"/>
              </a:rPr>
              <a:t>SHEIKH
↑ Agriculture
  80,000 ha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926080" y="2286000"/>
            <a:ext cx="457200" cy="3474720"/>
          </a:xfrm>
          <a:prstGeom prst="rect">
            <a:avLst/>
          </a:prstGeom>
          <a:solidFill>
            <a:srgbClr val="F5E6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788920" y="4114800"/>
            <a:ext cx="822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50" b="0">
                <a:solidFill>
                  <a:srgbClr val="444444"/>
                </a:solidFill>
                <a:latin typeface="Calibri"/>
              </a:rPr>
              <a:t>Escarpment
Dam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937760" y="2743200"/>
            <a:ext cx="731520" cy="128016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956048" y="2834640"/>
            <a:ext cx="685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Calibri"/>
              </a:rPr>
              <a:t>BURCO
250k pop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35040" y="1828800"/>
            <a:ext cx="585216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72200" y="1920240"/>
            <a:ext cx="5486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02B5C"/>
                </a:solidFill>
                <a:latin typeface="Calibri"/>
              </a:rPr>
              <a:t>WHAT THE CORRIDOR DELIVERS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57200" y="2359152"/>
            <a:ext cx="11274552" cy="0"/>
          </a:xfrm>
          <a:prstGeom prst="line">
            <a:avLst/>
          </a:prstGeom>
          <a:ln w="19050">
            <a:solidFill>
              <a:srgbClr val="007A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080760" y="2487168"/>
            <a:ext cx="73152" cy="841248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63640" y="2532888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7A87"/>
                </a:solidFill>
                <a:latin typeface="Calibri"/>
              </a:rPr>
              <a:t>Water for a growing city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63640" y="28346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The Berbera SWRO plant + highland dam feeds 694,000 people by 2045.
The 320 km pipeline crosses the escarpment and supplies Burco.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80760" y="3493008"/>
            <a:ext cx="73152" cy="841248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63640" y="3538728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7D46"/>
                </a:solidFill>
                <a:latin typeface="Calibri"/>
              </a:rPr>
              <a:t>Food security for the Gulf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63640" y="384048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Sheikh's 1,550m altitude + irrigation from the pipeline = 80,000 ha
of high-value horticulture for direct export. USD 637M/yr.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80760" y="4498848"/>
            <a:ext cx="73152" cy="84124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63640" y="4544568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D4A017"/>
                </a:solidFill>
                <a:latin typeface="Calibri"/>
              </a:rPr>
              <a:t>Power along the spine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63640" y="484632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963 MW solar + wind powers every settlement from coast to highlands.
Fully renewable. LCOE USD 0.025/kWh.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80760" y="5504688"/>
            <a:ext cx="73152" cy="841248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63640" y="5550408"/>
            <a:ext cx="54864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Trade beyond Somaliland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63640" y="585216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Ethiopia is landlocked. The Berbera corridor is their port.
BEZ + DP World port = regional economic hub.</a:t>
            </a:r>
          </a:p>
        </p:txBody>
      </p:sp>
      <p:pic>
        <p:nvPicPr>
          <p:cNvPr id="44" name="Picture 43" descr="regional_corridor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97280"/>
            <a:ext cx="4572000" cy="1212459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03  INFRASTRUCTURE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Water System: From Tap to Dam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SWRO desalination + Highland dam + 320 km pipeline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71600"/>
            <a:ext cx="2286000" cy="13258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500,000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m³/day SWRO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Phase 3 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1371600"/>
            <a:ext cx="2286000" cy="13258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136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Mm³ (6.9 yr buffer)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Dam storage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37760" y="1371600"/>
            <a:ext cx="2286000" cy="13258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320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km to Burco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Pipeline length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23760" y="1371600"/>
            <a:ext cx="2286000" cy="13258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694,000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by 2045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Population served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9760" y="1371600"/>
            <a:ext cx="2286000" cy="13258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USD 0.55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/m³ (vs USD 12 today)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Water tariff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2834640"/>
            <a:ext cx="5760720" cy="3749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292608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PHASE 3 WATER BALANCE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" y="3291840"/>
            <a:ext cx="5669280" cy="27432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310128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007A87"/>
                </a:solidFill>
                <a:latin typeface="Calibri"/>
              </a:rPr>
              <a:t>SUPPLY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0" y="3310128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1">
                <a:solidFill>
                  <a:srgbClr val="007A87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411480" y="3593592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02920" y="3611880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007A87"/>
                </a:solidFill>
                <a:latin typeface="Calibri"/>
              </a:rPr>
              <a:t>SWRO desalination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0" y="3611880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>
                <a:solidFill>
                  <a:srgbClr val="007A87"/>
                </a:solidFill>
                <a:latin typeface="Calibri"/>
              </a:rPr>
              <a:t>182.5 Mm³/yr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3895344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3913632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002B5C"/>
                </a:solidFill>
                <a:latin typeface="Calibri"/>
              </a:rPr>
              <a:t>Highland dam inflow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14800" y="3913632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>
                <a:solidFill>
                  <a:srgbClr val="002B5C"/>
                </a:solidFill>
                <a:latin typeface="Calibri"/>
              </a:rPr>
              <a:t>62.4 Mm³/yr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197096"/>
            <a:ext cx="5669280" cy="27432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2920" y="4215384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2D7D46"/>
                </a:solidFill>
                <a:latin typeface="Calibri"/>
              </a:rPr>
              <a:t>Total supply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14800" y="4215384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1">
                <a:solidFill>
                  <a:srgbClr val="2D7D46"/>
                </a:solidFill>
                <a:latin typeface="Calibri"/>
              </a:rPr>
              <a:t>244.9 Mm³/yr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1480" y="4498848"/>
            <a:ext cx="5669280" cy="27432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517136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DEMAND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14800" y="4517136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1">
                <a:solidFill>
                  <a:srgbClr val="444444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411480" y="4800600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02920" y="4818888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Berbera urban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0" y="4818888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>
                <a:solidFill>
                  <a:srgbClr val="444444"/>
                </a:solidFill>
                <a:latin typeface="Calibri"/>
              </a:rPr>
              <a:t>29.2 Mm³/yr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1480" y="5102352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2920" y="5120640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Sheikh + agriculture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14800" y="5120640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>
                <a:solidFill>
                  <a:srgbClr val="444444"/>
                </a:solidFill>
                <a:latin typeface="Calibri"/>
              </a:rPr>
              <a:t>138.7 Mm³/yr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5404104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02920" y="5422392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Burco extension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14800" y="5422392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>
                <a:solidFill>
                  <a:srgbClr val="444444"/>
                </a:solidFill>
                <a:latin typeface="Calibri"/>
              </a:rPr>
              <a:t>14.6 Mm³/yr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1480" y="5705856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2920" y="5724144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Industrial/BEZ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14800" y="5724144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0">
                <a:solidFill>
                  <a:srgbClr val="444444"/>
                </a:solidFill>
                <a:latin typeface="Calibri"/>
              </a:rPr>
              <a:t>40.2 Mm³/yr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11480" y="6007608"/>
            <a:ext cx="566928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02920" y="6025896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C0392B"/>
                </a:solidFill>
                <a:latin typeface="Calibri"/>
              </a:rPr>
              <a:t>Total demand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14800" y="6025896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1">
                <a:solidFill>
                  <a:srgbClr val="C0392B"/>
                </a:solidFill>
                <a:latin typeface="Calibri"/>
              </a:rPr>
              <a:t>222.7 Mm³/yr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1480" y="6309360"/>
            <a:ext cx="5669280" cy="27432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02920" y="6327648"/>
            <a:ext cx="34747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2D7D46"/>
                </a:solidFill>
                <a:latin typeface="Calibri"/>
              </a:rPr>
              <a:t>Annual surplus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14800" y="6327648"/>
            <a:ext cx="18288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50" b="1">
                <a:solidFill>
                  <a:srgbClr val="2D7D46"/>
                </a:solidFill>
                <a:latin typeface="Calibri"/>
              </a:rPr>
              <a:t>+22.2 Mm³/yr ✓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2834640"/>
            <a:ext cx="5577840" cy="3749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0" y="292608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PIPELINE ENGINEERING HIGHLIGHTS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46520" y="3291840"/>
            <a:ext cx="53035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DN1200 pre-stressed concrete (coastal plain)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DN800–1000 steel PN63 (escarpment, 0–1,550m)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DN600 PE100 (Sheikh–Burco distribution)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4 booster pump stations (each 11 MW solar-powered)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Highest point: 1,550 m ASL · Surge pressure: 72–76 bar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Air valves every 800m · PRVs at escarpment break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Construction: 36-month programme · 2,800 workers peak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OPEX: USD 8M/yr energy (solar self-generation)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⚠ Hydrological ToR not yet issued — dam MAR is modelled</a:t>
            </a:r>
          </a:p>
          <a:p>
            <a:pPr>
              <a:spcBef>
                <a:spcPts val="400"/>
              </a:spcBef>
            </a:pPr>
            <a:r>
              <a:rPr sz="950">
                <a:solidFill>
                  <a:srgbClr val="666666"/>
                </a:solidFill>
                <a:latin typeface="Calibri"/>
              </a:rPr>
              <a:t>Commission stream gauging immediately (critical path)</a:t>
            </a:r>
          </a:p>
        </p:txBody>
      </p:sp>
      <p:pic>
        <p:nvPicPr>
          <p:cNvPr id="65" name="Picture 64" descr="nb12_elevation_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188720"/>
            <a:ext cx="4297680" cy="186557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03  INFRASTRUCTURE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8B6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Renewable Energy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963 MW Phase 3 · Solar PV + CSP + Wind · LCOE USD 0.025/kWh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71600"/>
            <a:ext cx="2286000" cy="13258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963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MW total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Installed (Ph3)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1371600"/>
            <a:ext cx="2286000" cy="132588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2,100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GWh/year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Annual output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37760" y="1371600"/>
            <a:ext cx="2286000" cy="13258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6.4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kWh/m²/day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Solar GHI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23760" y="1371600"/>
            <a:ext cx="2286000" cy="13258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1.45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Mt/year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CO₂ avoided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9760" y="1371600"/>
            <a:ext cx="2286000" cy="13258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Self-
powered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solar covers SWRO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SWRO energy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2834640"/>
            <a:ext cx="685800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292608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ENERGY BUILD-OUT BY PHASE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" y="3291840"/>
            <a:ext cx="6766560" cy="347472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8056" y="3310128"/>
            <a:ext cx="116128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Phase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82496" y="3310128"/>
            <a:ext cx="74980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Solar PV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05456" y="3310128"/>
            <a:ext cx="56692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CSP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45536" y="3310128"/>
            <a:ext cx="52120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BESS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39896" y="3310128"/>
            <a:ext cx="116128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Output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74336" y="3310128"/>
            <a:ext cx="116128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2B5C"/>
                </a:solidFill>
                <a:latin typeface="Calibri"/>
              </a:rPr>
              <a:t>CAPEX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" y="3639312"/>
            <a:ext cx="6766560" cy="621792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8056" y="3730752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Ph1  2026–30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82496" y="3730752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345 MW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05456" y="3730752"/>
            <a:ext cx="56692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—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45536" y="3730752"/>
            <a:ext cx="5212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2 hr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39896" y="3730752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620 GWh/yr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74336" y="3730752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USD 155M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1480" y="4297680"/>
            <a:ext cx="6766560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48056" y="4389120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Ph2  2031–35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82496" y="4389120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611 MW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505456" y="4389120"/>
            <a:ext cx="56692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—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45536" y="4389120"/>
            <a:ext cx="5212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4 hr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39896" y="4389120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1,100 GWh/yr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974336" y="4389120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USD 275M cum.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956048"/>
            <a:ext cx="6766560" cy="621792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48056" y="5047488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Ph3  2036–40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82496" y="5047488"/>
            <a:ext cx="7498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744 MW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505456" y="5047488"/>
            <a:ext cx="56692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219 MW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145536" y="5047488"/>
            <a:ext cx="52120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6 hr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39896" y="5047488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2,100 GWh/yr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974336" y="5047488"/>
            <a:ext cx="1161288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USD 1,035M cum.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06640" y="2834640"/>
            <a:ext cx="4480560" cy="3657600"/>
          </a:xfrm>
          <a:prstGeom prst="rect">
            <a:avLst/>
          </a:prstGeom>
          <a:solidFill>
            <a:srgbClr val="FFF8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498079" y="2926080"/>
            <a:ext cx="420624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pvlib validated: 6.4 kWh/m²/day at 10.4° lat tilt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Optimal tilt = latitude — solar noons year-round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Phase 1: SWRO energy demand = 1,750 MWh/day</a:t>
            </a:r>
          </a:p>
          <a:p>
            <a:pPr>
              <a:spcBef>
                <a:spcPts val="400"/>
              </a:spcBef>
            </a:pPr>
            <a:r>
              <a:rPr sz="950">
                <a:solidFill>
                  <a:srgbClr val="666666"/>
                </a:solidFill>
                <a:latin typeface="Calibri"/>
              </a:rPr>
              <a:t>345 MW solar @ 6 hr/day = 2,070 MWh/day ✓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Phase 3 CSP adds 6-hour thermal storage</a:t>
            </a:r>
          </a:p>
          <a:p>
            <a:pPr>
              <a:spcBef>
                <a:spcPts val="400"/>
              </a:spcBef>
            </a:pPr>
            <a:r>
              <a:rPr sz="950">
                <a:solidFill>
                  <a:srgbClr val="666666"/>
                </a:solidFill>
                <a:latin typeface="Calibri"/>
              </a:rPr>
              <a:t>Enables 24-hour despatchable power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Wind (escarpment): 6.5 m/s · CF 0.38</a:t>
            </a:r>
          </a:p>
          <a:p>
            <a:pPr>
              <a:spcBef>
                <a:spcPts val="400"/>
              </a:spcBef>
            </a:pPr>
            <a:r>
              <a:rPr sz="950">
                <a:solidFill>
                  <a:srgbClr val="666666"/>
                </a:solidFill>
                <a:latin typeface="Calibri"/>
              </a:rPr>
              <a:t>Complementary to solar (reduces BESS)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Grid export Phase 3: 80 MW surplus</a:t>
            </a:r>
          </a:p>
          <a:p>
            <a:pPr>
              <a:spcBef>
                <a:spcPts val="400"/>
              </a:spcBef>
            </a:pPr>
            <a:r>
              <a:rPr sz="950">
                <a:solidFill>
                  <a:srgbClr val="666666"/>
                </a:solidFill>
                <a:latin typeface="Calibri"/>
              </a:rPr>
              <a:t>Revenue: USD 80M/yr at USD 0.11/kWh</a:t>
            </a:r>
          </a:p>
        </p:txBody>
      </p:sp>
      <p:pic>
        <p:nvPicPr>
          <p:cNvPr id="59" name="Picture 58" descr="solar_energy_syste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188720"/>
            <a:ext cx="4297680" cy="14224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04  ECONOMIC ENGINE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Sheikh Highland Agriculture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USD 637M/yr exports · 80,000 direct jobs · Gulf food security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71600"/>
            <a:ext cx="2286000" cy="13258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80,000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hectares (Phase 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Agricultural area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51760" y="1371600"/>
            <a:ext cx="2286000" cy="13258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USD 637M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/year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Export revenue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37760" y="1371600"/>
            <a:ext cx="2286000" cy="13258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80,000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Phase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Direct jobs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223760" y="1371600"/>
            <a:ext cx="2286000" cy="1325880"/>
          </a:xfrm>
          <a:prstGeom prst="rect">
            <a:avLst/>
          </a:prstGeom>
          <a:solidFill>
            <a:srgbClr val="2D5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1,550m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ASL (cool, fertile)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Elevation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509760" y="1371600"/>
            <a:ext cx="2286000" cy="13258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0" y="1444752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Gulf in
3 days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2057400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reefer from Berbera 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0" y="2350008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Market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2834640"/>
            <a:ext cx="6766560" cy="3657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292608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7D46"/>
                </a:solidFill>
                <a:latin typeface="Calibri"/>
              </a:rPr>
              <a:t>CROP PORTFOLIO — PHASE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" y="3273552"/>
            <a:ext cx="6675120" cy="347472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8056" y="3291840"/>
            <a:ext cx="166420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alibri"/>
              </a:rPr>
              <a:t>Crop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85416" y="3291840"/>
            <a:ext cx="74980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alibri"/>
              </a:rPr>
              <a:t>Area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8376" y="3291840"/>
            <a:ext cx="70408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alibri"/>
              </a:rPr>
              <a:t>Yield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85616" y="3291840"/>
            <a:ext cx="84124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alibri"/>
              </a:rPr>
              <a:t>Revenue/yr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0016" y="3291840"/>
            <a:ext cx="161848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alibri"/>
              </a:rPr>
              <a:t>Primary market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3621024"/>
            <a:ext cx="6675120" cy="45720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48056" y="3675888"/>
            <a:ext cx="16642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Horticulture
(tomato, pepper, onion)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85416" y="3675888"/>
            <a:ext cx="7498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20,000 ha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08376" y="3675888"/>
            <a:ext cx="7040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25 t/ha/yr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85616" y="3675888"/>
            <a:ext cx="8412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USD 180M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00016" y="3675888"/>
            <a:ext cx="16184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UAE/Saudi reefer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1480" y="4114800"/>
            <a:ext cx="667512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8056" y="4169664"/>
            <a:ext cx="16642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Mango &amp; banana
(perennial orchard)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85416" y="4169664"/>
            <a:ext cx="7498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5,000 ha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08376" y="4169664"/>
            <a:ext cx="7040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20 t/ha/yr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85616" y="4169664"/>
            <a:ext cx="8412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USD 140M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00016" y="4169664"/>
            <a:ext cx="16184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Gulf premium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1480" y="4608576"/>
            <a:ext cx="6675120" cy="45720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48056" y="4663440"/>
            <a:ext cx="16642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Alfalfa (livestock feed)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85416" y="4663440"/>
            <a:ext cx="7498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10,000 ha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08376" y="4663440"/>
            <a:ext cx="7040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18 t/ha/yr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85616" y="4663440"/>
            <a:ext cx="8412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USD 112M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00016" y="4663440"/>
            <a:ext cx="16184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Livestock + export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11480" y="5102352"/>
            <a:ext cx="667512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48056" y="5157216"/>
            <a:ext cx="16642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Grain &amp; pulses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185416" y="5157216"/>
            <a:ext cx="7498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30,000 ha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08376" y="5157216"/>
            <a:ext cx="7040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3.5 t/ha/yr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85616" y="5157216"/>
            <a:ext cx="8412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USD 105M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700016" y="5157216"/>
            <a:ext cx="16184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Domestic + Burco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1480" y="5596128"/>
            <a:ext cx="6675120" cy="45720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48056" y="5650992"/>
            <a:ext cx="16642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Sesame &amp; oil crops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185416" y="5650992"/>
            <a:ext cx="7498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15,000 ha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08376" y="5650992"/>
            <a:ext cx="7040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1.2 t/ha/yr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85616" y="5650992"/>
            <a:ext cx="8412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USD 100M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700016" y="5650992"/>
            <a:ext cx="16184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Export oil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1480" y="6089904"/>
            <a:ext cx="6675120" cy="457200"/>
          </a:xfrm>
          <a:prstGeom prst="rect">
            <a:avLst/>
          </a:prstGeom>
          <a:solidFill>
            <a:srgbClr val="E8F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48056" y="6144768"/>
            <a:ext cx="16642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D7D46"/>
                </a:solidFill>
                <a:latin typeface="Calibri"/>
              </a:rPr>
              <a:t>TOTAL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185416" y="6144768"/>
            <a:ext cx="74980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D7D46"/>
                </a:solidFill>
                <a:latin typeface="Calibri"/>
              </a:rPr>
              <a:t>80,000 ha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008376" y="6144768"/>
            <a:ext cx="7040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D7D46"/>
                </a:solidFill>
                <a:latin typeface="Calibri"/>
              </a:rPr>
              <a:t>—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85616" y="6144768"/>
            <a:ext cx="84124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D7D46"/>
                </a:solidFill>
                <a:latin typeface="Calibri"/>
              </a:rPr>
              <a:t>USD 637M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700016" y="6144768"/>
            <a:ext cx="161848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2D7D46"/>
                </a:solidFill>
                <a:latin typeface="Calibri"/>
              </a:rPr>
              <a:t>—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315200" y="2834640"/>
            <a:ext cx="4572000" cy="3657600"/>
          </a:xfrm>
          <a:prstGeom prst="rect">
            <a:avLst/>
          </a:prstGeom>
          <a:solidFill>
            <a:srgbClr val="F1F8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406640" y="2926080"/>
            <a:ext cx="42976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Sheikh climate: 800mm/yr rainfall + 1,550m altitude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→ naturally cool for high-value horticulture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Irrigation: drip + sprinkler (85% efficiency)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Water source: SWRO pipeline + dam spate flows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Pykrige soil mapping identifies AEZ-A/B boundaries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AEZ-A (&lt;2 dS/m ECe): premium horticulture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AEZ-B (2-4 dS/m): cereals, alfalfa, oil crops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Gulf food security: Saudi/UAE import &gt;80% of food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Reefer shipping Berbera→UAE: 3 sailing days</a:t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100">
                <a:solidFill>
                  <a:srgbClr val="444444"/>
                </a:solidFill>
                <a:latin typeface="Calibri"/>
              </a:rPr>
              <a:t>⚠ Soil survey ToR not yet issued — AEZ boundaries</a:t>
            </a:r>
          </a:p>
          <a:p>
            <a:pPr>
              <a:spcBef>
                <a:spcPts val="400"/>
              </a:spcBef>
            </a:pPr>
            <a:r>
              <a:rPr sz="950">
                <a:solidFill>
                  <a:srgbClr val="666666"/>
                </a:solidFill>
                <a:latin typeface="Calibri"/>
              </a:rPr>
              <a:t>pending field validation</a:t>
            </a:r>
          </a:p>
        </p:txBody>
      </p:sp>
      <p:pic>
        <p:nvPicPr>
          <p:cNvPr id="73" name="Picture 72" descr="nb13_agriculture_over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97280"/>
            <a:ext cx="4572000" cy="321336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04  ECONOMIC ENGINE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Port &amp; Berbera Economic Zone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DP World concession · BEZ 1,207 ha · Regional trade hub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25880"/>
            <a:ext cx="5577840" cy="5303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53035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BERBERA PORT — DP WORLD CONCESSION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828800"/>
            <a:ext cx="53949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DP World 30-year concession · Phase 2 expansion USD 400M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666666"/>
                </a:solidFill>
                <a:latin typeface="Calibri"/>
              </a:rPr>
              <a:t>(private capital — no government contribution)</a:t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Gulf of Aden: 12% of global trade passes through</a:t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Ethiopia landlocked → Berbera is primary transit route</a:t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Reefer terminal: cold chain link for Sheikh exports</a:t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Phase 2 target: 8M TEU equivalent/year throughput</a:t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Port revenue (Govt share): USD 55M/yr at Phase 3</a:t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/>
            </a:r>
          </a:p>
          <a:p>
            <a:pPr>
              <a:spcBef>
                <a:spcPts val="400"/>
              </a:spcBef>
            </a:pPr>
            <a:r>
              <a:rPr sz="1200">
                <a:solidFill>
                  <a:srgbClr val="444444"/>
                </a:solidFill>
                <a:latin typeface="Calibri"/>
              </a:rPr>
              <a:t>New: port access boulevard (flagship beautification)</a:t>
            </a:r>
          </a:p>
          <a:p>
            <a:pPr>
              <a:spcBef>
                <a:spcPts val="400"/>
              </a:spcBef>
            </a:pPr>
            <a:r>
              <a:rPr sz="1050">
                <a:solidFill>
                  <a:srgbClr val="666666"/>
                </a:solidFill>
                <a:latin typeface="Calibri"/>
              </a:rPr>
              <a:t>First impression for every ship crew, every cargo agent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5394960"/>
            <a:ext cx="5212080" cy="10972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5486400"/>
            <a:ext cx="493776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Calibri"/>
              </a:rPr>
              <a:t>Port Phase 2: USD 400M from DP World balance sheet.
No fiscal exposure for Somaliland government.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6480" y="1325880"/>
            <a:ext cx="5760720" cy="5303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0" y="1417320"/>
            <a:ext cx="5486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BERBERA ECONOMIC ZONE (BEZ)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1874519"/>
            <a:ext cx="5394960" cy="123444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874519"/>
            <a:ext cx="1097280" cy="123444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63640" y="1965959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Phase 1
2026–30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2360" y="1965959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E67E22"/>
                </a:solidFill>
                <a:latin typeface="Calibri"/>
              </a:rPr>
              <a:t>1,207 ha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52360" y="2350007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Industrial, logistics, food processing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0" y="2148839"/>
            <a:ext cx="1554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5,000 jobs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17920" y="3246120"/>
            <a:ext cx="5394960" cy="123444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17920" y="3246120"/>
            <a:ext cx="1097280" cy="12344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3640" y="333756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Phase 2
2031–35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52360" y="3337560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07A87"/>
                </a:solidFill>
                <a:latin typeface="Calibri"/>
              </a:rPr>
              <a:t>+1,800 ha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3721608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Light manufacturing, tech parks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3520440"/>
            <a:ext cx="1554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12,000 jobs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17920" y="4617720"/>
            <a:ext cx="5394960" cy="123444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17920" y="4617720"/>
            <a:ext cx="1097280" cy="123444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63640" y="470916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Phase 3
2036–40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2360" y="4709160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02B5C"/>
                </a:solidFill>
                <a:latin typeface="Calibri"/>
              </a:rPr>
              <a:t>+3,000 ha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52360" y="5093208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Full SEZ, chemical, maritime services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75520" y="4892040"/>
            <a:ext cx="1554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25,000 jobs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0" y="6080760"/>
            <a:ext cx="5486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sz="1150">
                <a:solidFill>
                  <a:srgbClr val="444444"/>
                </a:solidFill>
                <a:latin typeface="Calibri"/>
              </a:rPr>
              <a:t>Power: dedicated solar microgrid (100% renewable)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444444"/>
                </a:solidFill>
                <a:latin typeface="Calibri"/>
              </a:rPr>
              <a:t>Water: industrial allocation from SWRO Phase 1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444444"/>
                </a:solidFill>
                <a:latin typeface="Calibri"/>
              </a:rPr>
              <a:t>Governance: BEZ Authority — new legislation required</a:t>
            </a:r>
          </a:p>
          <a:p>
            <a:pPr>
              <a:spcBef>
                <a:spcPts val="400"/>
              </a:spcBef>
            </a:pPr>
            <a:r>
              <a:rPr sz="1150">
                <a:solidFill>
                  <a:srgbClr val="444444"/>
                </a:solidFill>
                <a:latin typeface="Calibri"/>
              </a:rPr>
              <a:t>BEZ revenue (fees + fiscal): USD 120M/yr Phase 3</a:t>
            </a:r>
          </a:p>
        </p:txBody>
      </p:sp>
      <p:pic>
        <p:nvPicPr>
          <p:cNvPr id="33" name="Picture 32" descr="greater_berbera_zo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188720"/>
            <a:ext cx="4297680" cy="31038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05  THE GREATER PICTURE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The Greater Picture: Integrated Financial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USD 1.64B government/DFI programme · EIRR &gt;12% · 35-year horizon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89888"/>
            <a:ext cx="2286000" cy="13258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63040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1.05B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75688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2026–2030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6829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Phase 1 investment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17520" y="1389888"/>
            <a:ext cx="2286000" cy="13258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08960" y="1463040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1.43B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2075688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2031–2035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0" y="236829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Phase 2 investment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0" y="1389888"/>
            <a:ext cx="2286000" cy="13258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60720" y="1463040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2.17B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720" y="2075688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2036–2040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720" y="236829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Phase 3 investment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21040" y="1389888"/>
            <a:ext cx="2286000" cy="13258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80" y="1463040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1.5B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2075688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/year at maturity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236829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Phase 3 revenue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241280" y="1389888"/>
            <a:ext cx="2286000" cy="132588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332720" y="1463040"/>
            <a:ext cx="21031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&gt;12%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32720" y="2075688"/>
            <a:ext cx="21031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AfDB 8% threshold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32720" y="2368296"/>
            <a:ext cx="2103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FFFFFF"/>
                </a:solidFill>
                <a:latin typeface="Calibri"/>
              </a:rPr>
              <a:t>Programme EIRR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2834640"/>
            <a:ext cx="5577840" cy="3749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2926080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REVENUE STREAMS (USD M/yr)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" y="3291840"/>
            <a:ext cx="5440680" cy="310896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8912" y="3310128"/>
            <a:ext cx="259689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Calibri"/>
              </a:rPr>
              <a:t>Stream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90672" y="3310128"/>
            <a:ext cx="5852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Ph1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0752" y="3310128"/>
            <a:ext cx="5852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Ph2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70832" y="3310128"/>
            <a:ext cx="58521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Ph3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602736"/>
            <a:ext cx="5440680" cy="32004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3630168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Agriculture exports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063240" y="3630168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35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03320" y="3630168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320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43400" y="3630168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637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11480" y="3950208"/>
            <a:ext cx="544068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57200" y="3977640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BEZ/SEZ fees + fiscal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63240" y="397764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15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03320" y="397764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45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43400" y="397764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120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11480" y="4297680"/>
            <a:ext cx="5440680" cy="32004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57200" y="4325112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Port throughput (govt)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63240" y="432511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22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03320" y="432511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35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43400" y="432511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55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11480" y="4645152"/>
            <a:ext cx="544068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57200" y="4672584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Water tariff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063240" y="4672584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10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03320" y="4672584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40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343400" y="4672584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100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11480" y="4992624"/>
            <a:ext cx="5440680" cy="32004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5020056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Power export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63240" y="5020056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—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03320" y="5020056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20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43400" y="5020056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80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11480" y="5340096"/>
            <a:ext cx="544068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57200" y="5367528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Livestock &amp; other agri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063240" y="5367528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—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03320" y="5367528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58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343400" y="5367528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80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11480" y="5687568"/>
            <a:ext cx="5440680" cy="320040"/>
          </a:xfrm>
          <a:prstGeom prst="rect">
            <a:avLst/>
          </a:prstGeom>
          <a:solidFill>
            <a:srgbClr val="F5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57200" y="5715000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Tourism &amp; real estate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063240" y="571500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10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03320" y="571500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35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343400" y="571500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0">
                <a:solidFill>
                  <a:srgbClr val="444444"/>
                </a:solidFill>
                <a:latin typeface="Calibri"/>
              </a:rPr>
              <a:t>80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11480" y="6035040"/>
            <a:ext cx="5440680" cy="320040"/>
          </a:xfrm>
          <a:prstGeom prst="rect">
            <a:avLst/>
          </a:prstGeom>
          <a:solidFill>
            <a:srgbClr val="E8F0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457200" y="6062472"/>
            <a:ext cx="2606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>
                <a:solidFill>
                  <a:srgbClr val="444444"/>
                </a:solidFill>
                <a:latin typeface="Calibri"/>
              </a:rPr>
              <a:t>TOTAL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063240" y="606247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>
                <a:solidFill>
                  <a:srgbClr val="007A87"/>
                </a:solidFill>
                <a:latin typeface="Calibri"/>
              </a:rPr>
              <a:t>92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703320" y="606247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>
                <a:solidFill>
                  <a:srgbClr val="007A87"/>
                </a:solidFill>
                <a:latin typeface="Calibri"/>
              </a:rPr>
              <a:t>553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343400" y="6062472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50" b="1">
                <a:solidFill>
                  <a:srgbClr val="007A87"/>
                </a:solidFill>
                <a:latin typeface="Calibri"/>
              </a:rPr>
              <a:t>1,152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26480" y="2834640"/>
            <a:ext cx="5760720" cy="37490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217920" y="2926080"/>
            <a:ext cx="5394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FINANCING MIX — GOVT/DFI (USD 1.64B)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172200" y="3310128"/>
            <a:ext cx="91440" cy="5486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346704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444444"/>
                </a:solidFill>
                <a:latin typeface="Calibri"/>
              </a:rPr>
              <a:t>AfDB ADF (40%)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355080" y="3584448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7A87"/>
                </a:solidFill>
                <a:latin typeface="Calibri"/>
              </a:rPr>
              <a:t>USD 656M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680960" y="3584448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0%, 40yr, 10yr grace · Somaliland ADF-eligible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172200" y="3931920"/>
            <a:ext cx="91440" cy="54864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355080" y="3968496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444444"/>
                </a:solidFill>
                <a:latin typeface="Calibri"/>
              </a:rPr>
              <a:t>World Bank IDA (30%)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55080" y="4206240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2B5C"/>
                </a:solidFill>
                <a:latin typeface="Calibri"/>
              </a:rPr>
              <a:t>USD 492M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80960" y="4206240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0.75%, 25yr, 5yr grace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172200" y="4553712"/>
            <a:ext cx="91440" cy="54864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355080" y="4590288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444444"/>
                </a:solidFill>
                <a:latin typeface="Calibri"/>
              </a:rPr>
              <a:t>IsDB (15%)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55080" y="4828032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7D46"/>
                </a:solidFill>
                <a:latin typeface="Calibri"/>
              </a:rPr>
              <a:t>USD 246M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680960" y="4828032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2.0%, 20yr · Development funding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172200" y="5175504"/>
            <a:ext cx="91440" cy="548640"/>
          </a:xfrm>
          <a:prstGeom prst="rect">
            <a:avLst/>
          </a:prstGeom>
          <a:solidFill>
            <a:srgbClr val="44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6355080" y="5212080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444444"/>
                </a:solidFill>
                <a:latin typeface="Calibri"/>
              </a:rPr>
              <a:t>Somaliland Govt (10%)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55080" y="5449824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44444"/>
                </a:solidFill>
                <a:latin typeface="Calibri"/>
              </a:rPr>
              <a:t>USD 164M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680960" y="5449824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Land + in-kind contribution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172200" y="5797296"/>
            <a:ext cx="91440" cy="54864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355080" y="5833872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444444"/>
                </a:solidFill>
                <a:latin typeface="Calibri"/>
              </a:rPr>
              <a:t>PPP / Blended (5%)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55080" y="6071616"/>
            <a:ext cx="12801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E67E22"/>
                </a:solidFill>
                <a:latin typeface="Calibri"/>
              </a:rPr>
              <a:t>USD 82M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680960" y="6071616"/>
            <a:ext cx="4023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>
                <a:solidFill>
                  <a:srgbClr val="444444"/>
                </a:solidFill>
                <a:latin typeface="Calibri"/>
              </a:rPr>
              <a:t>Co-investment + guarantees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65760" y="6583680"/>
            <a:ext cx="114300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444444"/>
                </a:solidFill>
                <a:latin typeface="Calibri"/>
              </a:rPr>
              <a:t>Private/PPP share: USD 3.01B (port, solar IPP, BEZ operators) — not included in govt programme above</a:t>
            </a:r>
          </a:p>
        </p:txBody>
      </p:sp>
      <p:pic>
        <p:nvPicPr>
          <p:cNvPr id="97" name="Picture 96" descr="nb15_summary_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280160"/>
            <a:ext cx="8412480" cy="55225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05  RISK &amp; PATHWAY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5A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Key Risks &amp; Mitigations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Top 5 risks · All identified · All manageable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325880"/>
            <a:ext cx="11430000" cy="932688"/>
          </a:xfrm>
          <a:prstGeom prst="rect">
            <a:avLst/>
          </a:prstGeom>
          <a:solidFill>
            <a:srgbClr val="FF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1325880"/>
            <a:ext cx="91440" cy="93268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41732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R01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399032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0392B"/>
                </a:solidFill>
                <a:latin typeface="Calibri"/>
              </a:rPr>
              <a:t>Geopolitical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417320"/>
            <a:ext cx="640080" cy="274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95728" y="1435608"/>
            <a:ext cx="6035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HIGH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1399032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Recognition / stability risk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1764792"/>
            <a:ext cx="8503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007A87"/>
                </a:solidFill>
                <a:latin typeface="Calibri"/>
              </a:rPr>
              <a:t>Mitigation: AfDB country risk envelope · phased disbursement · MIGA political risk insurance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" y="2350008"/>
            <a:ext cx="11430000" cy="932688"/>
          </a:xfrm>
          <a:prstGeom prst="rect">
            <a:avLst/>
          </a:prstGeom>
          <a:solidFill>
            <a:srgbClr val="FF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5760" y="2350008"/>
            <a:ext cx="91440" cy="93268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441448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R02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2423160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0392B"/>
                </a:solidFill>
                <a:latin typeface="Calibri"/>
              </a:rPr>
              <a:t>Hydrological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441448"/>
            <a:ext cx="640080" cy="274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95728" y="2459736"/>
            <a:ext cx="6035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HIGH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54680" y="2423160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Dam MAR unvalidated — no gauging data yet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54680" y="2788920"/>
            <a:ext cx="8503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007A87"/>
                </a:solidFill>
                <a:latin typeface="Calibri"/>
              </a:rPr>
              <a:t>Mitigation: Commission 2-yr gauging immediately (ToR A) · design to Q90 · dam stores 6.9yr supply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760" y="3374136"/>
            <a:ext cx="11430000" cy="932688"/>
          </a:xfrm>
          <a:prstGeom prst="rect">
            <a:avLst/>
          </a:prstGeom>
          <a:solidFill>
            <a:srgbClr val="FFF8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65760" y="3374136"/>
            <a:ext cx="91440" cy="932688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3465576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67E22"/>
                </a:solidFill>
                <a:latin typeface="Calibri"/>
              </a:rPr>
              <a:t>R03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3447288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E67E22"/>
                </a:solidFill>
                <a:latin typeface="Calibri"/>
              </a:rPr>
              <a:t>Construction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465576"/>
            <a:ext cx="640080" cy="27432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395728" y="3483864"/>
            <a:ext cx="6035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MEDIUM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54680" y="3447288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CAPEX overrun: remote site + Red Sea logistics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54680" y="3813048"/>
            <a:ext cx="8503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007A87"/>
                </a:solidFill>
                <a:latin typeface="Calibri"/>
              </a:rPr>
              <a:t>Mitigation: Fixed-price EPC · 20% contingency in model · advance procurement of long-lead items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" y="4398264"/>
            <a:ext cx="11430000" cy="932688"/>
          </a:xfrm>
          <a:prstGeom prst="rect">
            <a:avLst/>
          </a:prstGeom>
          <a:solidFill>
            <a:srgbClr val="FFF8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65760" y="4398264"/>
            <a:ext cx="91440" cy="932688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4489704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67E22"/>
                </a:solidFill>
                <a:latin typeface="Calibri"/>
              </a:rPr>
              <a:t>R04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" y="4471416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E67E22"/>
                </a:solidFill>
                <a:latin typeface="Calibri"/>
              </a:rPr>
              <a:t>Fiduciary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4489704"/>
            <a:ext cx="640080" cy="27432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395728" y="4507992"/>
            <a:ext cx="6035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MEDIUM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54680" y="4471416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Counterpart capacity (USD 164M contribution)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54680" y="4837176"/>
            <a:ext cx="8503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007A87"/>
                </a:solidFill>
                <a:latin typeface="Calibri"/>
              </a:rPr>
              <a:t>Mitigation: Deferred counterpart schedule · AfDB grant share to 45% · escrow facility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5760" y="5422392"/>
            <a:ext cx="11430000" cy="932688"/>
          </a:xfrm>
          <a:prstGeom prst="rect">
            <a:avLst/>
          </a:prstGeom>
          <a:solidFill>
            <a:srgbClr val="FF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5760" y="5422392"/>
            <a:ext cx="91440" cy="93268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48640" y="5513832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R05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5840" y="5495544"/>
            <a:ext cx="1371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0392B"/>
                </a:solidFill>
                <a:latin typeface="Calibri"/>
              </a:rPr>
              <a:t>Institutional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5513832"/>
            <a:ext cx="640080" cy="274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395728" y="5532120"/>
            <a:ext cx="6035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HIGH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54680" y="5495544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444444"/>
                </a:solidFill>
                <a:latin typeface="Calibri"/>
              </a:rPr>
              <a:t>No PPU yet — no single DFI counterpart in place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54680" y="5861304"/>
            <a:ext cx="8503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007A87"/>
                </a:solidFill>
                <a:latin typeface="Calibri"/>
              </a:rPr>
              <a:t>Mitigation: Cabinet decree within 90 days · AfDB TA facility to fund PPU staff and management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5760" y="6565392"/>
            <a:ext cx="114300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002B5C"/>
                </a:solidFill>
                <a:latin typeface="Calibri"/>
              </a:rPr>
              <a:t>Scenario analysis: pessimistic case (CAPEX +20%, revenue –20%, 2yr delay) still shows positive NPV at 8% discount rate.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05  DFI PATHWAY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Pathway to DFI Financing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Q1 2027 → Q4 2028 AfDB/IDA Board Approval</a:t>
            </a:r>
          </a:p>
        </p:txBody>
      </p:sp>
      <p:sp>
        <p:nvSpPr>
          <p:cNvPr id="7" name="Rectangle 6"/>
          <p:cNvSpPr/>
          <p:nvPr/>
        </p:nvSpPr>
        <p:spPr>
          <a:xfrm>
            <a:off x="393192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20040" y="2761488"/>
            <a:ext cx="411480" cy="41148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Q1 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E86A4A"/>
                </a:solidFill>
                <a:latin typeface="Calibri"/>
              </a:rPr>
              <a:t>Commission
surveys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73352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600200" y="2761488"/>
            <a:ext cx="411480" cy="4114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63040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Q2 2027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002B5C"/>
                </a:solidFill>
                <a:latin typeface="Calibri"/>
              </a:rPr>
              <a:t>Submit AfDB
Concept Note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53512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880360" y="2761488"/>
            <a:ext cx="411480" cy="4114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743200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Q3 2027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97480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007A87"/>
                </a:solidFill>
                <a:latin typeface="Calibri"/>
              </a:rPr>
              <a:t>AfDB pre-
appraisal mission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33671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160519" y="2761488"/>
            <a:ext cx="411480" cy="4114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023359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Q4 2027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77639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D7D46"/>
                </a:solidFill>
                <a:latin typeface="Calibri"/>
              </a:rPr>
              <a:t>PPU
established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13831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40679" y="2761488"/>
            <a:ext cx="411480" cy="41148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03519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Q1 2028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799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E67E22"/>
                </a:solidFill>
                <a:latin typeface="Calibri"/>
              </a:rPr>
              <a:t>ESIA draft
complete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93992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720840" y="2761488"/>
            <a:ext cx="411480" cy="4114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83680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Q3 2028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7960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007A87"/>
                </a:solidFill>
                <a:latin typeface="Calibri"/>
              </a:rPr>
              <a:t>Full feasibility
report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74151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0999" y="2761488"/>
            <a:ext cx="411480" cy="41148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63839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Q4 2028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18119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002B5C"/>
                </a:solidFill>
                <a:latin typeface="Calibri"/>
              </a:rPr>
              <a:t>Board
Approval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354311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281159" y="2761488"/>
            <a:ext cx="411480" cy="4114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43999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Q1 2029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98279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D7D46"/>
                </a:solidFill>
                <a:latin typeface="Calibri"/>
              </a:rPr>
              <a:t>Loan
effective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634471" y="2880360"/>
            <a:ext cx="1207008" cy="2286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561319" y="2761488"/>
            <a:ext cx="411480" cy="4114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424159" y="2331720"/>
            <a:ext cx="777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444444"/>
                </a:solidFill>
                <a:latin typeface="Calibri"/>
              </a:rPr>
              <a:t>Q4 2030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78439" y="3246120"/>
            <a:ext cx="9601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D4A017"/>
                </a:solidFill>
                <a:latin typeface="Calibri"/>
              </a:rPr>
              <a:t>Phase 1
commissions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760" y="3977639"/>
            <a:ext cx="11430000" cy="265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57200" y="406908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02B5C"/>
                </a:solidFill>
                <a:latin typeface="Calibri"/>
              </a:rPr>
              <a:t>DFI INSTRUMENTS &amp; KEY REQUIREMENTS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4462272"/>
            <a:ext cx="2606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7A87"/>
                </a:solidFill>
                <a:latin typeface="Calibri"/>
              </a:rPr>
              <a:t>AfDB ADF
USD 656M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4956048"/>
            <a:ext cx="2606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ADF-only country status confirmed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Concept Note → Quality at Entry review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ESIA to AfDB ESAP standard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Fiduciary assessment of MoF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91840" y="4462272"/>
            <a:ext cx="2606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2B5C"/>
                </a:solidFill>
                <a:latin typeface="Calibri"/>
              </a:rPr>
              <a:t>World Bank IDA
USD 492M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91840" y="4956048"/>
            <a:ext cx="2606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IDA eligibility — Somaliland included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ESCP (Env &amp; Social Commitment Plan)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Procurement per WB Regs for IPF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Parallel finance coordination with AfDB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126480" y="4462272"/>
            <a:ext cx="2606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7D46"/>
                </a:solidFill>
                <a:latin typeface="Calibri"/>
              </a:rPr>
              <a:t>IsDB
USD 246M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26480" y="4956048"/>
            <a:ext cx="2606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IsDB member state (Somalia/Somaliland)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Istisna'a or Ijara instrument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Islamic finance structure review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HSBA (health, safety, biodiversity audit)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61120" y="4462272"/>
            <a:ext cx="2606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D4A017"/>
                </a:solidFill>
                <a:latin typeface="Calibri"/>
              </a:rPr>
              <a:t>Conditions for all
DFI approval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961120" y="4956048"/>
            <a:ext cx="2606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PPU in place with qualified staff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ESIA complete + public consultation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Financial model audited by DFI</a:t>
            </a:r>
          </a:p>
          <a:p>
            <a:pPr>
              <a:spcBef>
                <a:spcPts val="200"/>
              </a:spcBef>
            </a:pPr>
            <a:r>
              <a:rPr sz="1000">
                <a:solidFill>
                  <a:srgbClr val="444444"/>
                </a:solidFill>
                <a:latin typeface="Calibri"/>
              </a:rPr>
              <a:t>Government counterpart confirmed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473952"/>
            <a:ext cx="1133856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07A87"/>
                </a:solidFill>
                <a:latin typeface="Calibri"/>
              </a:rPr>
              <a:t>Full 15-notebook analysis and data available at  🌐  berbera.dev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164592"/>
            <a:ext cx="2286000" cy="2743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73736"/>
            <a:ext cx="219456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05  90-DAY ACTIONS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88952" cy="1143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13385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Calibri"/>
              </a:rPr>
              <a:t>90-Day Immediate Actions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1323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4A017"/>
                </a:solidFill>
                <a:latin typeface="Calibri"/>
              </a:rPr>
              <a:t>What must happen now to keep the programme on track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" y="1325880"/>
            <a:ext cx="5669280" cy="1645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20040" y="1325880"/>
            <a:ext cx="566928" cy="16459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3192" y="14173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A01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1399032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Issue hydrological
study 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1399032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USD 850k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" y="189280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Week 1–2  ·  Lead: Ministry of Water Resources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" y="2194560"/>
            <a:ext cx="48463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Stream gauging at Sheikh for dam MAR validation. 18-month critical path item.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1325880"/>
            <a:ext cx="5669280" cy="1645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63640" y="1325880"/>
            <a:ext cx="566928" cy="16459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36792" y="141732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A02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2008" y="1399032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Issue UAV survey
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95560" y="1399032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USD 380k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22008" y="189280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Week 1–3  ·  Lead: Municipal Planning Dept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2194560"/>
            <a:ext cx="48463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5cm GSD ortho + DTM of full corridor. 6-month programme. Feeds NB01–NB14.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" y="3108960"/>
            <a:ext cx="5669280" cy="1645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20040" y="3108960"/>
            <a:ext cx="566928" cy="16459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93192" y="32004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A03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8" y="3182112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Commission ESIA
scoping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51960" y="3182112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USD 2.5M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8408" y="367588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Month 1–3  ·  Lead: EPA + Ministry of Finance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8408" y="3977640"/>
            <a:ext cx="48463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Longest-lead item: 18 months total. WB ESF &amp; AfDB ESAP standards.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63640" y="3108960"/>
            <a:ext cx="5669280" cy="1645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63640" y="3108960"/>
            <a:ext cx="566928" cy="164592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36792" y="320040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A04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22008" y="3182112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67E22"/>
                </a:solidFill>
                <a:latin typeface="Calibri"/>
              </a:rPr>
              <a:t>Submit AfDB
Concept Note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22008" y="367588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Month 2–3  ·  Lead: Ministry of Finance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22008" y="3977640"/>
            <a:ext cx="48463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Opens DFI pipeline. Triggers AfDB PPF preparation grant for feasibility funding.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0040" y="4892040"/>
            <a:ext cx="5669280" cy="1645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20040" y="4892040"/>
            <a:ext cx="566928" cy="164592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93192" y="498348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A05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8408" y="4965192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0392B"/>
                </a:solidFill>
                <a:latin typeface="Calibri"/>
              </a:rPr>
              <a:t>Geotechnical
investigation ToR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251960" y="4965192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>
                <a:solidFill>
                  <a:srgbClr val="2D7D46"/>
                </a:solidFill>
                <a:latin typeface="Calibri"/>
              </a:rPr>
              <a:t>USD 1.2M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8408" y="545896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Month 1–2  ·  Lead: Ministry of Water Resources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8408" y="5760720"/>
            <a:ext cx="48463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Dam site foundation survey. ICOLD Class II dam compliance. Site characterisation.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63640" y="4892040"/>
            <a:ext cx="5669280" cy="1645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263640" y="4892040"/>
            <a:ext cx="566928" cy="164592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336792" y="4983480"/>
            <a:ext cx="457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alibri"/>
              </a:rPr>
              <a:t>A06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22008" y="4965192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E67E22"/>
                </a:solidFill>
                <a:latin typeface="Calibri"/>
              </a:rPr>
              <a:t>Cabinet decree:
Establish PPU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22008" y="545896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444444"/>
                </a:solidFill>
                <a:latin typeface="Calibri"/>
              </a:rPr>
              <a:t>Month 2–3  ·  Lead: Cabinet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922008" y="5760720"/>
            <a:ext cx="484632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444444"/>
                </a:solidFill>
                <a:latin typeface="Calibri"/>
              </a:rPr>
              <a:t>Project Preparation Unit at MoF. AfDB TA will fund staff costs. Single DFI counterpart.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5760" y="6565392"/>
            <a:ext cx="1143000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002B5C"/>
                </a:solidFill>
                <a:latin typeface="Calibri"/>
              </a:rPr>
              <a:t>Total 90-day survey budget: ~USD 5M  ·  Request AfDB PPF grant alongside Concept Note (no govt cash required)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2B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72200"/>
            <a:ext cx="12188952" cy="68580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D4A017"/>
                </a:solidFill>
                <a:latin typeface="Calibri"/>
              </a:rPr>
              <a:t>WHAT WE ARE ASKING FOR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1051560"/>
            <a:ext cx="11274552" cy="0"/>
          </a:xfrm>
          <a:prstGeom prst="line">
            <a:avLst/>
          </a:prstGeom>
          <a:ln w="19050">
            <a:solidFill>
              <a:srgbClr val="007A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57200" y="1234440"/>
            <a:ext cx="640080" cy="64008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307592"/>
            <a:ext cx="640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002B5C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234440"/>
            <a:ext cx="104241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Calibri"/>
              </a:rPr>
              <a:t>Begin the beautification — this quarter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691640"/>
            <a:ext cx="104241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E8E8E8"/>
                </a:solidFill>
                <a:latin typeface="Calibri"/>
              </a:rPr>
              <a:t>Authorise the waterfront promenade RFP and street tree programme.
USD 5.8M · visible within 12 months · 1,200 jobs · signals intent to investors.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468880"/>
            <a:ext cx="640080" cy="64008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542032"/>
            <a:ext cx="640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002B5C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468880"/>
            <a:ext cx="104241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Calibri"/>
              </a:rPr>
              <a:t>Issue four critical survey RFPs immediately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2926080"/>
            <a:ext cx="104241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E8E8E8"/>
                </a:solidFill>
                <a:latin typeface="Calibri"/>
              </a:rPr>
              <a:t>Hydrological study, UAV survey, geotechnical investigation, ESIA scoping.
Total USD 5M. These are on the critical path for 2028 DFI board approval.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703320"/>
            <a:ext cx="640080" cy="64008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776472"/>
            <a:ext cx="640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002B5C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703320"/>
            <a:ext cx="104241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Calibri"/>
              </a:rPr>
              <a:t>Cabinet mandate: establish the Berbera Development Authority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4160520"/>
            <a:ext cx="104241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E8E8E8"/>
                </a:solidFill>
                <a:latin typeface="Calibri"/>
              </a:rPr>
              <a:t>The legal framework for signing DFI agreements, issuing RFPs, managing land.
The single most important institutional step. Can be a decree, not legislation.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937760"/>
            <a:ext cx="640080" cy="6400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5010912"/>
            <a:ext cx="640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002B5C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937760"/>
            <a:ext cx="104241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Calibri"/>
              </a:rPr>
              <a:t>Ministerial letter of engagement to AfDB Eastern Africa Hub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5394960"/>
            <a:ext cx="104241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E8E8E8"/>
                </a:solidFill>
                <a:latin typeface="Calibri"/>
              </a:rPr>
              <a:t>Opens formal DFI dialogue. Enables AfDB PPF grant to fund feasibility work.
No budget from Somaliland — AfDB finances the preparation.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217920"/>
            <a:ext cx="10972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D4A017"/>
                </a:solidFill>
                <a:latin typeface="Calibri"/>
              </a:rPr>
              <a:t>From a single promenade to a USD 1.5 billion programme — this is how it begins.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2B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Calibri"/>
              </a:rPr>
              <a:t>GREATER BERBERA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46888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>
                <a:solidFill>
                  <a:srgbClr val="D4A017"/>
                </a:solidFill>
                <a:latin typeface="Calibri"/>
              </a:rPr>
              <a:t>One promenade.
One pipeline.
One programme.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7200" y="4160520"/>
            <a:ext cx="11274552" cy="0"/>
          </a:xfrm>
          <a:prstGeom prst="line">
            <a:avLst/>
          </a:prstGeom>
          <a:ln w="19050">
            <a:solidFill>
              <a:srgbClr val="007A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48640" y="4343400"/>
            <a:ext cx="1737360" cy="1691640"/>
          </a:xfrm>
          <a:prstGeom prst="rect">
            <a:avLst/>
          </a:prstGeom>
          <a:solidFill>
            <a:srgbClr val="E86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4434840"/>
            <a:ext cx="159105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20M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5074920"/>
            <a:ext cx="15910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Immediate
beautification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468880" y="4343400"/>
            <a:ext cx="1737360" cy="1691640"/>
          </a:xfrm>
          <a:prstGeom prst="rect">
            <a:avLst/>
          </a:prstGeom>
          <a:solidFill>
            <a:srgbClr val="007A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2032" y="4434840"/>
            <a:ext cx="159105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1.64B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2032" y="5074920"/>
            <a:ext cx="15910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Govt/DFI
programme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0" y="4343400"/>
            <a:ext cx="1737360" cy="169164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2272" y="4434840"/>
            <a:ext cx="159105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95,000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62272" y="5074920"/>
            <a:ext cx="15910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Direct jobs
Phase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09360" y="4343400"/>
            <a:ext cx="1737360" cy="1691640"/>
          </a:xfrm>
          <a:prstGeom prst="rect">
            <a:avLst/>
          </a:prstGeom>
          <a:solidFill>
            <a:srgbClr val="002B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4434840"/>
            <a:ext cx="159105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694,000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5074920"/>
            <a:ext cx="15910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People with
clean water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0" y="4343400"/>
            <a:ext cx="1737360" cy="169164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4434840"/>
            <a:ext cx="159105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100%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5074920"/>
            <a:ext cx="15910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Renewable
energy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149840" y="4343400"/>
            <a:ext cx="1737360" cy="1691640"/>
          </a:xfrm>
          <a:prstGeom prst="rect">
            <a:avLst/>
          </a:prstGeom>
          <a:solidFill>
            <a:srgbClr val="2D7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222992" y="4434840"/>
            <a:ext cx="159105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USD 637M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22992" y="5074920"/>
            <a:ext cx="159105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Calibri"/>
              </a:rPr>
              <a:t>Agricultural
exports/yr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446520"/>
            <a:ext cx="7772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E8E8E8"/>
                </a:solidFill>
                <a:latin typeface="Calibri"/>
              </a:rPr>
              <a:t>Berbera Physical Planning Team  ·  Pre-Feasibility Level  ·  October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6446520"/>
            <a:ext cx="3474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D4A017"/>
                </a:solidFill>
                <a:latin typeface="Calibri"/>
              </a:rPr>
              <a:t>🌐  berbera.dev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